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4" r:id="rId6"/>
    <p:sldId id="260" r:id="rId7"/>
    <p:sldId id="263" r:id="rId8"/>
    <p:sldId id="261" r:id="rId9"/>
    <p:sldId id="262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860" autoAdjust="0"/>
  </p:normalViewPr>
  <p:slideViewPr>
    <p:cSldViewPr>
      <p:cViewPr varScale="1">
        <p:scale>
          <a:sx n="84" d="100"/>
          <a:sy n="84" d="100"/>
        </p:scale>
        <p:origin x="378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-198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500AC9-03C6-476B-8F91-FFA809C2567F}" type="datetimeFigureOut">
              <a:rPr lang="en-US" smtClean="0"/>
              <a:pPr/>
              <a:t>1/4/2016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9D5201-6B77-441A-B9ED-2C2BB5387B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72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D5201-6B77-441A-B9ED-2C2BB5387BC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0439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D5201-6B77-441A-B9ED-2C2BB5387BC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191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D5201-6B77-441A-B9ED-2C2BB5387BC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57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Northwind considers its employees and customers to be our</a:t>
            </a:r>
            <a:r>
              <a:rPr lang="en-US" baseline="0" dirty="0" smtClean="0"/>
              <a:t> Number 1 priority.</a:t>
            </a:r>
          </a:p>
          <a:p>
            <a:r>
              <a:rPr lang="en-US" baseline="0" dirty="0" smtClean="0"/>
              <a:t>We will not sacrifice employee security or customer satisfaction in order to please anyone, including shareholders or business partners.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D5201-6B77-441A-B9ED-2C2BB5387BC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81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D5201-6B77-441A-B9ED-2C2BB5387BC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4573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Our extended family includes our employees’ families. It is our policy to extend company-provided benefits to each employee’s immediate family, including spouses from traditional marriages or civil unions.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D5201-6B77-441A-B9ED-2C2BB5387BC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0302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Shareholders receive quarterly financial statements and periodic performance reports as required by law.</a:t>
            </a:r>
          </a:p>
          <a:p>
            <a:r>
              <a:rPr lang="en-US" dirty="0" smtClean="0"/>
              <a:t>Shareholders are entitled to receive certain types of information on request, under federal and state laws.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D5201-6B77-441A-B9ED-2C2BB5387BC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2147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D5201-6B77-441A-B9ED-2C2BB5387BC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2592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D5201-6B77-441A-B9ED-2C2BB5387BC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2673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D5201-6B77-441A-B9ED-2C2BB5387BC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68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185F-D57B-4C7E-A631-C4513D29C127}" type="datetimeFigureOut">
              <a:rPr lang="en-US" smtClean="0"/>
              <a:pPr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370D-91AE-4C9E-B386-D9C46A965F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849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185F-D57B-4C7E-A631-C4513D29C127}" type="datetimeFigureOut">
              <a:rPr lang="en-US" smtClean="0"/>
              <a:pPr/>
              <a:t>1/4/2016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370D-91AE-4C9E-B386-D9C46A965F11}" type="slidenum">
              <a:rPr lang="en-US" smtClean="0"/>
              <a:pPr/>
              <a:t>‹#›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42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185F-D57B-4C7E-A631-C4513D29C127}" type="datetimeFigureOut">
              <a:rPr lang="en-US" smtClean="0"/>
              <a:pPr/>
              <a:t>1/4/2016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370D-91AE-4C9E-B386-D9C46A965F11}" type="slidenum">
              <a:rPr lang="en-US" smtClean="0"/>
              <a:pPr/>
              <a:t>‹#›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562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185F-D57B-4C7E-A631-C4513D29C127}" type="datetimeFigureOut">
              <a:rPr lang="en-US" smtClean="0"/>
              <a:pPr/>
              <a:t>1/4/2016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370D-91AE-4C9E-B386-D9C46A965F11}" type="slidenum">
              <a:rPr lang="en-US" smtClean="0"/>
              <a:pPr/>
              <a:t>‹#›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1228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185F-D57B-4C7E-A631-C4513D29C127}" type="datetimeFigureOut">
              <a:rPr lang="en-US" smtClean="0"/>
              <a:pPr/>
              <a:t>1/4/2016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370D-91AE-4C9E-B386-D9C46A965F11}" type="slidenum">
              <a:rPr lang="en-US" smtClean="0"/>
              <a:pPr/>
              <a:t>‹#›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24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185F-D57B-4C7E-A631-C4513D29C127}" type="datetimeFigureOut">
              <a:rPr lang="en-US" smtClean="0"/>
              <a:pPr/>
              <a:t>1/4/2016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370D-91AE-4C9E-B386-D9C46A965F11}" type="slidenum">
              <a:rPr lang="en-US" smtClean="0"/>
              <a:pPr/>
              <a:t>‹#›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5600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185F-D57B-4C7E-A631-C4513D29C127}" type="datetimeFigureOut">
              <a:rPr lang="en-US" smtClean="0"/>
              <a:pPr/>
              <a:t>1/4/2016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370D-91AE-4C9E-B386-D9C46A965F11}" type="slidenum">
              <a:rPr lang="en-US" smtClean="0"/>
              <a:pPr/>
              <a:t>‹#›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309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185F-D57B-4C7E-A631-C4513D29C127}" type="datetimeFigureOut">
              <a:rPr lang="en-US" smtClean="0"/>
              <a:pPr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370D-91AE-4C9E-B386-D9C46A965F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6889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185F-D57B-4C7E-A631-C4513D29C127}" type="datetimeFigureOut">
              <a:rPr lang="en-US" smtClean="0"/>
              <a:pPr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370D-91AE-4C9E-B386-D9C46A965F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752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185F-D57B-4C7E-A631-C4513D29C127}" type="datetimeFigureOut">
              <a:rPr lang="en-US" smtClean="0"/>
              <a:pPr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7540370D-91AE-4C9E-B386-D9C46A965F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517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185F-D57B-4C7E-A631-C4513D29C127}" type="datetimeFigureOut">
              <a:rPr lang="en-US" smtClean="0"/>
              <a:pPr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370D-91AE-4C9E-B386-D9C46A965F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333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185F-D57B-4C7E-A631-C4513D29C127}" type="datetimeFigureOut">
              <a:rPr lang="en-US" smtClean="0"/>
              <a:pPr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370D-91AE-4C9E-B386-D9C46A965F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080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185F-D57B-4C7E-A631-C4513D29C127}" type="datetimeFigureOut">
              <a:rPr lang="en-US" smtClean="0"/>
              <a:pPr/>
              <a:t>1/4/2016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370D-91AE-4C9E-B386-D9C46A965F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142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185F-D57B-4C7E-A631-C4513D29C127}" type="datetimeFigureOut">
              <a:rPr lang="en-US" smtClean="0"/>
              <a:pPr/>
              <a:t>1/4/2016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370D-91AE-4C9E-B386-D9C46A965F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991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185F-D57B-4C7E-A631-C4513D29C127}" type="datetimeFigureOut">
              <a:rPr lang="en-US" smtClean="0"/>
              <a:pPr/>
              <a:t>1/4/2016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370D-91AE-4C9E-B386-D9C46A965F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873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185F-D57B-4C7E-A631-C4513D29C127}" type="datetimeFigureOut">
              <a:rPr lang="en-US" smtClean="0"/>
              <a:pPr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370D-91AE-4C9E-B386-D9C46A965F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902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185F-D57B-4C7E-A631-C4513D29C127}" type="datetimeFigureOut">
              <a:rPr lang="en-US" smtClean="0"/>
              <a:pPr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370D-91AE-4C9E-B386-D9C46A965F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621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02E185F-D57B-4C7E-A631-C4513D29C127}" type="datetimeFigureOut">
              <a:rPr lang="en-US" smtClean="0"/>
              <a:pPr/>
              <a:t>1/4/2016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algn="l"/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540370D-91AE-4C9E-B386-D9C46A965F11}" type="slidenum">
              <a:rPr lang="en-US" smtClean="0"/>
              <a:pPr/>
              <a:t>‹#›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387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Northwind Traders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Management Statement of Values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Statement of Values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Northwind executives, </a:t>
            </a:r>
            <a:r>
              <a:rPr lang="en-US" dirty="0" smtClean="0"/>
              <a:t>managers, </a:t>
            </a:r>
            <a:r>
              <a:rPr lang="en-US" dirty="0" smtClean="0"/>
              <a:t>and employees are committed to principles of integrity, </a:t>
            </a:r>
            <a:r>
              <a:rPr lang="en-US" dirty="0" smtClean="0"/>
              <a:t>fairness, </a:t>
            </a:r>
            <a:r>
              <a:rPr lang="en-US" dirty="0" smtClean="0"/>
              <a:t>and equal opportunity. We strive to be a positive asset to our community, valued by employees, </a:t>
            </a:r>
            <a:r>
              <a:rPr lang="en-US" dirty="0" smtClean="0"/>
              <a:t>customers, </a:t>
            </a:r>
            <a:r>
              <a:rPr lang="en-US" dirty="0" smtClean="0"/>
              <a:t>and the community.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employees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Will be treated fairly and with respect at all times</a:t>
            </a:r>
          </a:p>
          <a:p>
            <a:r>
              <a:rPr lang="en-US" dirty="0" smtClean="0"/>
              <a:t>Will enjoy a safe and clean work environment</a:t>
            </a:r>
          </a:p>
          <a:p>
            <a:r>
              <a:rPr lang="en-US" dirty="0" smtClean="0"/>
              <a:t>Will be compensated fairly</a:t>
            </a:r>
          </a:p>
          <a:p>
            <a:r>
              <a:rPr lang="en-US" dirty="0" smtClean="0"/>
              <a:t>Will have equal access to benefits and the opportunity for promotion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customers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Will be treated fairly and respectfully at all times</a:t>
            </a:r>
          </a:p>
          <a:p>
            <a:r>
              <a:rPr lang="en-US" dirty="0" smtClean="0"/>
              <a:t>Will enjoy a clean and safe shopping environment</a:t>
            </a:r>
          </a:p>
          <a:p>
            <a:r>
              <a:rPr lang="en-US" dirty="0" smtClean="0"/>
              <a:t>Will be made to feel welcome and valued</a:t>
            </a:r>
          </a:p>
          <a:p>
            <a:r>
              <a:rPr lang="en-US" dirty="0" smtClean="0"/>
              <a:t>Will be assisted to the utmost of our ability</a:t>
            </a:r>
          </a:p>
          <a:p>
            <a:r>
              <a:rPr lang="en-US" dirty="0" smtClean="0"/>
              <a:t>Will find their opinions and comments valued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extended family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Will always know their importance to us</a:t>
            </a:r>
          </a:p>
          <a:p>
            <a:r>
              <a:rPr lang="en-US" dirty="0" smtClean="0"/>
              <a:t>Will have our support in time of need</a:t>
            </a:r>
          </a:p>
          <a:p>
            <a:r>
              <a:rPr lang="en-US" dirty="0" smtClean="0"/>
              <a:t>Will enjoy every benefit we can provide, including educational, </a:t>
            </a:r>
            <a:r>
              <a:rPr lang="en-US" dirty="0" smtClean="0"/>
              <a:t>social, </a:t>
            </a:r>
            <a:r>
              <a:rPr lang="en-US" dirty="0" smtClean="0"/>
              <a:t>and environmental</a:t>
            </a:r>
          </a:p>
          <a:p>
            <a:r>
              <a:rPr lang="en-US" dirty="0" smtClean="0"/>
              <a:t>Will be offered benefits without regard to race, creed, beliefs, </a:t>
            </a:r>
            <a:r>
              <a:rPr lang="en-US" dirty="0" smtClean="0"/>
              <a:t>nationality, </a:t>
            </a:r>
            <a:r>
              <a:rPr lang="en-US" dirty="0" smtClean="0"/>
              <a:t>or sexual orientation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shareholders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Will receive the value they expect from their investment</a:t>
            </a:r>
          </a:p>
          <a:p>
            <a:r>
              <a:rPr lang="en-US" dirty="0" smtClean="0"/>
              <a:t>Will enjoy absolute honesty in our reporting</a:t>
            </a:r>
          </a:p>
          <a:p>
            <a:r>
              <a:rPr lang="en-US" dirty="0" smtClean="0"/>
              <a:t>Will be certain that we adhere to all standard rules of management and accounting</a:t>
            </a:r>
          </a:p>
          <a:p>
            <a:r>
              <a:rPr lang="en-US" dirty="0" smtClean="0"/>
              <a:t>Will be advised immediately of any problem that might affect or concern them</a:t>
            </a:r>
          </a:p>
          <a:p>
            <a:r>
              <a:rPr lang="en-US" dirty="0" smtClean="0"/>
              <a:t>Will understand that our employees and customers are our top priority in all circumstances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commit ourselves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upholding our company’s values at all times in the conduct of business</a:t>
            </a:r>
          </a:p>
          <a:p>
            <a:r>
              <a:rPr lang="en-US" dirty="0" smtClean="0"/>
              <a:t>To behave ethically at all times</a:t>
            </a:r>
          </a:p>
          <a:p>
            <a:r>
              <a:rPr lang="en-US" dirty="0" smtClean="0"/>
              <a:t>To strive to do the right thing</a:t>
            </a:r>
          </a:p>
          <a:p>
            <a:r>
              <a:rPr lang="en-US" dirty="0" smtClean="0"/>
              <a:t>To be mindful of our place in the community and or our responsibility to others</a:t>
            </a:r>
          </a:p>
          <a:p>
            <a:r>
              <a:rPr lang="en-US" dirty="0" smtClean="0"/>
              <a:t>To always hold our employees and customers as our first priority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business partners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Will be treated with honesty and respect</a:t>
            </a:r>
          </a:p>
          <a:p>
            <a:r>
              <a:rPr lang="en-US" dirty="0" smtClean="0"/>
              <a:t>Will be given all the information they need</a:t>
            </a:r>
          </a:p>
          <a:p>
            <a:r>
              <a:rPr lang="en-US" dirty="0" smtClean="0"/>
              <a:t>Will be handled impartially</a:t>
            </a:r>
          </a:p>
          <a:p>
            <a:r>
              <a:rPr lang="en-US" dirty="0" smtClean="0"/>
              <a:t>Will have access to the resources they need to be effective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1176997"/>
            <a:ext cx="2212848" cy="804204"/>
          </a:xfrm>
        </p:spPr>
        <p:txBody>
          <a:bodyPr>
            <a:normAutofit/>
          </a:bodyPr>
          <a:lstStyle/>
          <a:p>
            <a:r>
              <a:rPr lang="en-US" sz="2400" dirty="0"/>
              <a:t>Our community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idx="1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2133600" y="2133600"/>
            <a:ext cx="2209800" cy="2971800"/>
          </a:xfrm>
        </p:spPr>
        <p:txBody>
          <a:bodyPr>
            <a:noAutofit/>
          </a:bodyPr>
          <a:lstStyle/>
          <a:p>
            <a:pPr marL="119063" indent="-119063">
              <a:buFont typeface="Arial" pitchFamily="34" charset="0"/>
              <a:buChar char="•"/>
              <a:tabLst>
                <a:tab pos="119063" algn="l"/>
              </a:tabLst>
            </a:pPr>
            <a:r>
              <a:rPr lang="en-US" sz="1600" dirty="0"/>
              <a:t>Will share in the benefits of our success</a:t>
            </a:r>
          </a:p>
          <a:p>
            <a:pPr marL="119063" indent="-119063">
              <a:buFont typeface="Arial" pitchFamily="34" charset="0"/>
              <a:buChar char="•"/>
              <a:tabLst>
                <a:tab pos="119063" algn="l"/>
              </a:tabLst>
            </a:pPr>
            <a:r>
              <a:rPr lang="en-US" sz="1600" dirty="0"/>
              <a:t>Will have our assistance in times of crisis</a:t>
            </a:r>
          </a:p>
          <a:p>
            <a:pPr marL="119063" indent="-119063">
              <a:buFont typeface="Arial" pitchFamily="34" charset="0"/>
              <a:buChar char="•"/>
              <a:tabLst>
                <a:tab pos="119063" algn="l"/>
              </a:tabLst>
            </a:pPr>
            <a:r>
              <a:rPr lang="en-US" sz="1600" dirty="0"/>
              <a:t>Will enjoy our support of educational, charitable, and environmental endeavors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101</TotalTime>
  <Words>464</Words>
  <Application>Microsoft Office PowerPoint</Application>
  <PresentationFormat>Widescreen</PresentationFormat>
  <Paragraphs>56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Corbel</vt:lpstr>
      <vt:lpstr>Parallax</vt:lpstr>
      <vt:lpstr>Northwind Traders</vt:lpstr>
      <vt:lpstr>Statement of Values</vt:lpstr>
      <vt:lpstr>Our employees</vt:lpstr>
      <vt:lpstr>Our customers</vt:lpstr>
      <vt:lpstr>Our extended family</vt:lpstr>
      <vt:lpstr>Our shareholders</vt:lpstr>
      <vt:lpstr>We commit ourselves</vt:lpstr>
      <vt:lpstr>Our business partners</vt:lpstr>
      <vt:lpstr>Our community</vt:lpstr>
      <vt:lpstr>PowerPoint Presentation</vt:lpstr>
    </vt:vector>
  </TitlesOfParts>
  <Company>docugistics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Tim Huddleston</dc:creator>
  <cp:lastModifiedBy>Mary Lemons</cp:lastModifiedBy>
  <cp:revision>22</cp:revision>
  <dcterms:created xsi:type="dcterms:W3CDTF">2006-10-09T01:27:05Z</dcterms:created>
  <dcterms:modified xsi:type="dcterms:W3CDTF">2016-01-04T21:02:29Z</dcterms:modified>
</cp:coreProperties>
</file>